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7" r:id="rId5"/>
    <p:sldId id="259" r:id="rId6"/>
    <p:sldId id="258" r:id="rId7"/>
    <p:sldId id="262" r:id="rId8"/>
    <p:sldId id="264" r:id="rId9"/>
    <p:sldId id="260" r:id="rId10"/>
    <p:sldId id="265" r:id="rId11"/>
    <p:sldId id="261" r:id="rId12"/>
    <p:sldId id="273" r:id="rId13"/>
    <p:sldId id="270" r:id="rId14"/>
    <p:sldId id="277" r:id="rId15"/>
    <p:sldId id="276" r:id="rId16"/>
    <p:sldId id="275" r:id="rId17"/>
    <p:sldId id="274" r:id="rId18"/>
    <p:sldId id="266" r:id="rId19"/>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EF8765-6D5E-3083-C7E9-D74616DDEB37}" v="806" dt="2026-10-02T08:56:10.7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6"/>
    <p:restoredTop sz="94676"/>
  </p:normalViewPr>
  <p:slideViewPr>
    <p:cSldViewPr snapToGrid="0">
      <p:cViewPr varScale="1">
        <p:scale>
          <a:sx n="167" d="100"/>
          <a:sy n="167" d="100"/>
        </p:scale>
        <p:origin x="153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10/2/2026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70951" y="-376512"/>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1751723148"/>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a:ea typeface="Calibri"/>
                          <a:cs typeface="Calibri"/>
                          <a:hlinkClick r:id="rId3"/>
                        </a:rPr>
                        <a:t>Swimming and Water Safety</a:t>
                      </a:r>
                      <a:endParaRPr lang="en-GB" sz="700" dirty="0">
                        <a:solidFill>
                          <a:sysClr val="windowText" lastClr="000000"/>
                        </a:solidFill>
                        <a:effectLst/>
                        <a:latin typeface="Calibri"/>
                        <a:ea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a:ea typeface="+mn-ea"/>
                          <a:cs typeface="Calibri"/>
                        </a:rPr>
                        <a:t>What went well? Supporting evidence?</a:t>
                      </a:r>
                      <a:r>
                        <a:rPr lang="en-GB" sz="700" dirty="0">
                          <a:solidFill>
                            <a:sysClr val="windowText" lastClr="000000"/>
                          </a:solidFill>
                          <a:effectLst/>
                          <a:latin typeface="Calibri"/>
                          <a:cs typeface="Calibri"/>
                        </a:rPr>
                        <a:t> </a:t>
                      </a:r>
                      <a:endParaRPr lang="en-US" sz="700"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a:cs typeface="Calibri"/>
                        </a:rPr>
                        <a:t>What didn't go well? Supporting evidence? </a:t>
                      </a:r>
                      <a:endParaRPr lang="en-GB" sz="700" dirty="0">
                        <a:solidFill>
                          <a:sysClr val="windowText" lastClr="000000"/>
                        </a:solidFill>
                        <a:effectLst/>
                        <a:latin typeface="Calibri"/>
                        <a:ea typeface="Calibri" panose="020F0502020204030204" pitchFamily="34"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a:cs typeface="Calibri"/>
                        </a:rPr>
                        <a:t>1. </a:t>
                      </a:r>
                      <a:r>
                        <a:rPr lang="en-US" sz="700" dirty="0">
                          <a:effectLst/>
                          <a:latin typeface="Calibri"/>
                          <a:cs typeface="Calibri"/>
                        </a:rPr>
                        <a:t>Swim competently, confidently and proficiently over a distance of at least 25 </a:t>
                      </a:r>
                      <a:r>
                        <a:rPr lang="en-US" sz="700">
                          <a:effectLst/>
                          <a:latin typeface="Calibri"/>
                          <a:cs typeface="Calibri"/>
                        </a:rPr>
                        <a:t>meters</a:t>
                      </a:r>
                      <a:endParaRPr lang="en-GB" sz="700">
                        <a:effectLst/>
                        <a:latin typeface="Calibri"/>
                        <a:ea typeface="Calibri" panose="020F0502020204030204" pitchFamily="34" charset="0"/>
                        <a:cs typeface="Calibri"/>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700" b="0" i="0" u="none" strike="noStrike" noProof="0">
                          <a:solidFill>
                            <a:srgbClr val="000000"/>
                          </a:solidFill>
                          <a:latin typeface="Calibri"/>
                        </a:rPr>
                        <a:t>Our format for taking children swimming at a young age works well. We have a high number of children achieving their swimming targets.</a:t>
                      </a:r>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a:latin typeface="Calibri"/>
                        <a:cs typeface="Calibri"/>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Calibri"/>
                          <a:cs typeface="Calibri"/>
                        </a:rPr>
                        <a:t>2. </a:t>
                      </a:r>
                      <a:r>
                        <a:rPr lang="en-US" sz="700">
                          <a:effectLst/>
                          <a:latin typeface="Calibri"/>
                          <a:cs typeface="Calibri"/>
                        </a:rPr>
                        <a:t>Use a range of strokes effectively (for example, front crawl, backstroke and breaststroke)</a:t>
                      </a:r>
                      <a:endParaRPr lang="en-GB" sz="700">
                        <a:effectLst/>
                        <a:latin typeface="Calibri"/>
                        <a:ea typeface="Calibri" panose="020F0502020204030204" pitchFamily="34" charset="0"/>
                        <a:cs typeface="Calibri"/>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700">
                          <a:latin typeface="Calibri"/>
                          <a:cs typeface="Calibri"/>
                        </a:rPr>
                        <a:t>Our format for taking children swimming at a young age works well. We have a high number of children achieving their swimming targets.</a:t>
                      </a:r>
                      <a:endParaRPr lang="en-US" sz="7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Calibri"/>
                          <a:cs typeface="Calibri"/>
                        </a:rPr>
                        <a:t>3. </a:t>
                      </a:r>
                      <a:r>
                        <a:rPr lang="en-US" sz="700">
                          <a:effectLst/>
                          <a:latin typeface="Calibri"/>
                          <a:cs typeface="Calibri"/>
                        </a:rPr>
                        <a:t>Perform safe self-rescue in different water-based situations</a:t>
                      </a:r>
                      <a:endParaRPr lang="en-GB" sz="700">
                        <a:effectLst/>
                        <a:latin typeface="Calibri"/>
                        <a:ea typeface="Calibri" panose="020F0502020204030204" pitchFamily="34" charset="0"/>
                        <a:cs typeface="Calibri"/>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700">
                          <a:latin typeface="Calibri"/>
                          <a:cs typeface="Calibri"/>
                        </a:rPr>
                        <a:t>The new format for covering water safety has been very successful with a high number of children achieving.</a:t>
                      </a: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a:latin typeface="Calibri"/>
                        <a:cs typeface="Calibri"/>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1158058859"/>
              </p:ext>
            </p:extLst>
          </p:nvPr>
        </p:nvGraphicFramePr>
        <p:xfrm>
          <a:off x="201820" y="631508"/>
          <a:ext cx="5530128" cy="280416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Calibri"/>
                          <a:cs typeface="Calibri"/>
                        </a:rPr>
                        <a:t>1. </a:t>
                      </a:r>
                      <a:r>
                        <a:rPr lang="en-US" sz="800" b="0">
                          <a:effectLst/>
                          <a:latin typeface="Calibri"/>
                          <a:cs typeface="Calibri"/>
                        </a:rPr>
                        <a:t>Increasing confidence, knowledge and skills of all staff in teaching PE and sporting activities prioritising CPD and training where needed</a:t>
                      </a:r>
                      <a:endParaRPr lang="en-US" sz="800" b="0">
                        <a:latin typeface="Calibri"/>
                        <a:cs typeface="Calibri"/>
                      </a:endParaRPr>
                    </a:p>
                    <a:p>
                      <a:endParaRPr lang="en-US" sz="800">
                        <a:latin typeface="Calibri"/>
                        <a:cs typeface="Calibri"/>
                      </a:endParaRPr>
                    </a:p>
                    <a:p>
                      <a:pPr lvl="0">
                        <a:buNone/>
                      </a:pPr>
                      <a:endParaRPr lang="en-US" sz="800">
                        <a:latin typeface="Calibri"/>
                        <a:cs typeface="Calibri"/>
                      </a:endParaRPr>
                    </a:p>
                    <a:p>
                      <a:pPr lvl="0">
                        <a:buNone/>
                      </a:pPr>
                      <a:endParaRPr lang="en-US" sz="800">
                        <a:latin typeface="Calibri"/>
                        <a:cs typeface="Calibri"/>
                      </a:endParaRPr>
                    </a:p>
                    <a:p>
                      <a:pPr lvl="0">
                        <a:buNone/>
                      </a:pPr>
                      <a:endParaRPr lang="en-US" sz="800">
                        <a:latin typeface="Calibri"/>
                        <a:cs typeface="Calibri"/>
                      </a:endParaRPr>
                    </a:p>
                    <a:p>
                      <a:pPr lvl="0">
                        <a:buNone/>
                      </a:pPr>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800" b="0" i="0" u="none" strike="noStrike" noProof="0">
                          <a:solidFill>
                            <a:srgbClr val="4C4D4F"/>
                          </a:solidFill>
                          <a:highlight>
                            <a:srgbClr val="FFFFFF"/>
                          </a:highlight>
                          <a:latin typeface="Calibri"/>
                        </a:rPr>
                        <a:t>Subject leader took leadership time through the year and used a consultant to help develop the subject in school. More progress was made and more events entered.</a:t>
                      </a:r>
                    </a:p>
                    <a:p>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800">
                          <a:latin typeface="Calibri"/>
                          <a:cs typeface="Calibri"/>
                        </a:rPr>
                        <a:t>Staff attendance of PE CPD was limited.</a:t>
                      </a:r>
                    </a:p>
                    <a:p>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Calibri"/>
                          <a:cs typeface="Calibri"/>
                        </a:rPr>
                        <a:t>2. </a:t>
                      </a:r>
                      <a:r>
                        <a:rPr lang="en-US" sz="800">
                          <a:effectLst/>
                          <a:latin typeface="Calibri"/>
                          <a:cs typeface="Calibri"/>
                        </a:rPr>
                        <a:t>Increasing engagement of all pupils in regular physical activity and sporting activities</a:t>
                      </a:r>
                      <a:endParaRPr lang="en-US" sz="800">
                        <a:latin typeface="Calibri"/>
                        <a:cs typeface="Calibri"/>
                      </a:endParaRPr>
                    </a:p>
                    <a:p>
                      <a:pPr marL="0" marR="0" lvl="0" indent="0" algn="l">
                        <a:lnSpc>
                          <a:spcPct val="100000"/>
                        </a:lnSpc>
                        <a:spcBef>
                          <a:spcPts val="0"/>
                        </a:spcBef>
                        <a:spcAft>
                          <a:spcPts val="0"/>
                        </a:spcAft>
                        <a:buClrTx/>
                        <a:buSzTx/>
                        <a:buFontTx/>
                        <a:buNone/>
                      </a:pPr>
                      <a:endParaRPr lang="en-US" sz="800">
                        <a:effectLst/>
                        <a:latin typeface="Calibri"/>
                        <a:cs typeface="Calibri"/>
                      </a:endParaRPr>
                    </a:p>
                    <a:p>
                      <a:pPr lvl="0">
                        <a:buNone/>
                      </a:pPr>
                      <a:endParaRPr lang="en-US" sz="800" b="0" i="1" u="none" strike="noStrike" noProof="0">
                        <a:solidFill>
                          <a:srgbClr val="4C4D4F"/>
                        </a:solidFill>
                        <a:highlight>
                          <a:srgbClr val="FFFFFF"/>
                        </a:highlight>
                        <a:latin typeface="Calibri"/>
                      </a:endParaRPr>
                    </a:p>
                    <a:p>
                      <a:endParaRPr lang="en-US" sz="800">
                        <a:latin typeface="Calibri"/>
                        <a:cs typeface="Calibri"/>
                      </a:endParaRPr>
                    </a:p>
                    <a:p>
                      <a:endParaRPr lang="en-US" sz="800">
                        <a:latin typeface="Calibri"/>
                        <a:cs typeface="Calibri"/>
                      </a:endParaRPr>
                    </a:p>
                    <a:p>
                      <a:endParaRPr lang="en-US" sz="800">
                        <a:latin typeface="Calibri"/>
                        <a:cs typeface="Calibri"/>
                      </a:endParaRPr>
                    </a:p>
                    <a:p>
                      <a:endParaRPr lang="en-US" sz="800">
                        <a:latin typeface="Calibri"/>
                        <a:cs typeface="Calibri"/>
                      </a:endParaRPr>
                    </a:p>
                    <a:p>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800" b="0" i="0" u="none" strike="noStrike" noProof="0">
                          <a:highlight>
                            <a:srgbClr val="FFFFFF"/>
                          </a:highlight>
                          <a:latin typeface="Calibri"/>
                        </a:rPr>
                        <a:t>All children were given the opportunity to be more active with a range of playtime activities (sports leadership scheme), lunchtime clubs and after school sports clubs. </a:t>
                      </a:r>
                    </a:p>
                    <a:p>
                      <a:pPr lvl="0" algn="l">
                        <a:lnSpc>
                          <a:spcPct val="100000"/>
                        </a:lnSpc>
                        <a:spcBef>
                          <a:spcPts val="0"/>
                        </a:spcBef>
                        <a:spcAft>
                          <a:spcPts val="0"/>
                        </a:spcAft>
                        <a:buNone/>
                      </a:pPr>
                      <a:r>
                        <a:rPr lang="en-US" sz="800" b="0" i="0" u="none" strike="noStrike" noProof="0">
                          <a:highlight>
                            <a:srgbClr val="FFFFFF"/>
                          </a:highlight>
                          <a:latin typeface="Calibri"/>
                        </a:rPr>
                        <a:t>Curriculum PE timetabling has increased to ensure KS1&amp;2 children are being offered 2 hours of PE per week</a:t>
                      </a:r>
                    </a:p>
                    <a:p>
                      <a:pPr lvl="0" algn="l" defTabSz="575981">
                        <a:lnSpc>
                          <a:spcPct val="100000"/>
                        </a:lnSpc>
                        <a:spcBef>
                          <a:spcPts val="0"/>
                        </a:spcBef>
                        <a:spcAft>
                          <a:spcPts val="0"/>
                        </a:spcAft>
                        <a:buNone/>
                        <a:tabLst/>
                        <a:defRPr/>
                      </a:pPr>
                      <a:endParaRPr lang="en-US" sz="800" b="0" i="0" u="none" strike="noStrike" noProof="0">
                        <a:highlight>
                          <a:srgbClr val="FFFFFF"/>
                        </a:highlight>
                        <a:latin typeface="Calibri"/>
                      </a:endParaRPr>
                    </a:p>
                    <a:p>
                      <a:pPr marL="0" marR="0" lvl="0" indent="0" algn="l">
                        <a:lnSpc>
                          <a:spcPct val="100000"/>
                        </a:lnSpc>
                        <a:spcBef>
                          <a:spcPts val="0"/>
                        </a:spcBef>
                        <a:spcAft>
                          <a:spcPts val="0"/>
                        </a:spcAft>
                        <a:buClrTx/>
                        <a:buSzTx/>
                        <a:buFontTx/>
                        <a:buNone/>
                      </a:pPr>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800">
                          <a:latin typeface="Calibri"/>
                          <a:cs typeface="Calibri"/>
                        </a:rPr>
                        <a:t>EYFS children now also need to be provided with a second PE session each week rather than continuous provision.</a:t>
                      </a:r>
                      <a:endParaRPr lang="en-US" sz="8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745807880"/>
              </p:ext>
            </p:extLst>
          </p:nvPr>
        </p:nvGraphicFramePr>
        <p:xfrm>
          <a:off x="304799" y="633397"/>
          <a:ext cx="5530128" cy="336804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Calibri"/>
                          <a:cs typeface="Calibri"/>
                        </a:rPr>
                        <a:t>3.</a:t>
                      </a:r>
                      <a:r>
                        <a:rPr lang="en-US" sz="800" b="0">
                          <a:effectLst/>
                          <a:latin typeface="Calibri"/>
                          <a:cs typeface="Calibri"/>
                        </a:rPr>
                        <a:t> Raising the profile of PE and sport across the school, to support whole school improvement</a:t>
                      </a:r>
                      <a:endParaRPr lang="en-US" sz="800" b="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800">
                          <a:latin typeface="Calibri"/>
                          <a:cs typeface="Calibri"/>
                        </a:rPr>
                        <a:t>PE profile has been raised for most pupils with all pupils being involved in events both in and out of school.</a:t>
                      </a:r>
                    </a:p>
                    <a:p>
                      <a:endParaRPr lang="en-US" sz="80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800">
                          <a:latin typeface="Calibri"/>
                          <a:cs typeface="Calibri"/>
                        </a:rPr>
                        <a:t>Active learning and cross curricular links with PE are not happening consistently and regularly across school.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Calibri"/>
                          <a:cs typeface="Calibri"/>
                        </a:rPr>
                        <a:t>4. </a:t>
                      </a:r>
                      <a:r>
                        <a:rPr lang="en-US" sz="800" b="0">
                          <a:effectLst/>
                          <a:latin typeface="Calibri"/>
                          <a:cs typeface="Calibri"/>
                        </a:rPr>
                        <a:t>Offer a broader and more equal experience of a range of sports and physical activities to all pupils and ensure equal access to sport for boys and girls</a:t>
                      </a:r>
                      <a:endParaRPr lang="en-US" sz="800" b="0">
                        <a:latin typeface="Calibri"/>
                        <a:cs typeface="Calibri"/>
                      </a:endParaRPr>
                    </a:p>
                    <a:p>
                      <a:endParaRPr lang="en-US" sz="800">
                        <a:latin typeface="Calibri"/>
                        <a:cs typeface="Calibri"/>
                      </a:endParaRPr>
                    </a:p>
                    <a:p>
                      <a:pPr lvl="0" algn="l">
                        <a:lnSpc>
                          <a:spcPct val="100000"/>
                        </a:lnSpc>
                        <a:spcBef>
                          <a:spcPts val="0"/>
                        </a:spcBef>
                        <a:spcAft>
                          <a:spcPts val="0"/>
                        </a:spcAft>
                        <a:buNone/>
                      </a:pPr>
                      <a:endParaRPr lang="en-US" sz="800" b="0" i="1" u="none" strike="noStrike" noProof="0">
                        <a:solidFill>
                          <a:srgbClr val="4C4D4F"/>
                        </a:solidFill>
                        <a:highlight>
                          <a:srgbClr val="FFFFFF"/>
                        </a:highlight>
                        <a:latin typeface="Calibri"/>
                      </a:endParaRPr>
                    </a:p>
                    <a:p>
                      <a:pPr lvl="0" algn="l">
                        <a:lnSpc>
                          <a:spcPct val="100000"/>
                        </a:lnSpc>
                        <a:spcBef>
                          <a:spcPts val="0"/>
                        </a:spcBef>
                        <a:spcAft>
                          <a:spcPts val="0"/>
                        </a:spcAft>
                        <a:buNone/>
                      </a:pPr>
                      <a:endParaRPr lang="en-US" sz="800" b="0" i="1" u="none" strike="noStrike" noProof="0">
                        <a:solidFill>
                          <a:srgbClr val="4C4D4F"/>
                        </a:solidFill>
                        <a:highlight>
                          <a:srgbClr val="FFFFFF"/>
                        </a:highlight>
                        <a:latin typeface="Calibri"/>
                      </a:endParaRPr>
                    </a:p>
                    <a:p>
                      <a:pPr lvl="0" algn="l">
                        <a:lnSpc>
                          <a:spcPct val="100000"/>
                        </a:lnSpc>
                        <a:spcBef>
                          <a:spcPts val="0"/>
                        </a:spcBef>
                        <a:spcAft>
                          <a:spcPts val="0"/>
                        </a:spcAft>
                        <a:buNone/>
                      </a:pPr>
                      <a:endParaRPr lang="en-US" sz="800" b="0" i="1" u="none" strike="noStrike" noProof="0">
                        <a:solidFill>
                          <a:srgbClr val="4C4D4F"/>
                        </a:solidFill>
                        <a:highlight>
                          <a:srgbClr val="FFFFFF"/>
                        </a:highlight>
                        <a:latin typeface="Calibri"/>
                      </a:endParaRPr>
                    </a:p>
                    <a:p>
                      <a:pPr lvl="0" algn="l">
                        <a:lnSpc>
                          <a:spcPct val="100000"/>
                        </a:lnSpc>
                        <a:spcBef>
                          <a:spcPts val="0"/>
                        </a:spcBef>
                        <a:spcAft>
                          <a:spcPts val="0"/>
                        </a:spcAft>
                        <a:buNone/>
                      </a:pPr>
                      <a:endParaRPr lang="en-US" sz="800" b="0" i="0" u="none" strike="noStrike" noProof="0">
                        <a:solidFill>
                          <a:srgbClr val="4C4D4F"/>
                        </a:solidFill>
                        <a:highlight>
                          <a:srgbClr val="FFFFFF"/>
                        </a:highlight>
                        <a:latin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800" b="0" i="0" u="none" strike="noStrike" noProof="0" dirty="0">
                          <a:solidFill>
                            <a:srgbClr val="000000"/>
                          </a:solidFill>
                          <a:highlight>
                            <a:srgbClr val="FFFFFF"/>
                          </a:highlight>
                          <a:latin typeface="Times New Roman"/>
                        </a:rPr>
                        <a:t>Use of funding was </a:t>
                      </a:r>
                      <a:r>
                        <a:rPr lang="en-US" sz="800" b="0" i="0" u="none" strike="noStrike" noProof="0" dirty="0" err="1">
                          <a:solidFill>
                            <a:srgbClr val="000000"/>
                          </a:solidFill>
                          <a:highlight>
                            <a:srgbClr val="FFFFFF"/>
                          </a:highlight>
                          <a:latin typeface="Times New Roman"/>
                        </a:rPr>
                        <a:t>prioritised</a:t>
                      </a:r>
                      <a:r>
                        <a:rPr lang="en-US" sz="800" b="0" i="0" u="none" strike="noStrike" noProof="0" dirty="0">
                          <a:solidFill>
                            <a:srgbClr val="000000"/>
                          </a:solidFill>
                          <a:highlight>
                            <a:srgbClr val="FFFFFF"/>
                          </a:highlight>
                          <a:latin typeface="Times New Roman"/>
                        </a:rPr>
                        <a:t> to ensure quality spaces, resources and opportunities have been provided to help effective delivery of physical activities to everyone. This includes provision of the village hall (large indoor PE space), Quality offsite OAA activities, a range of after school club coaches and attendance of participatory events e.g. </a:t>
                      </a:r>
                      <a:r>
                        <a:rPr lang="en-US" sz="800" b="0" i="0" u="none" strike="noStrike" noProof="0" dirty="0" err="1">
                          <a:solidFill>
                            <a:srgbClr val="000000"/>
                          </a:solidFill>
                          <a:highlight>
                            <a:srgbClr val="FFFFFF"/>
                          </a:highlight>
                          <a:latin typeface="Times New Roman"/>
                        </a:rPr>
                        <a:t>panathalon</a:t>
                      </a:r>
                      <a:r>
                        <a:rPr lang="en-US" sz="800" b="0" i="0" u="none" strike="noStrike" noProof="0" dirty="0">
                          <a:solidFill>
                            <a:srgbClr val="000000"/>
                          </a:solidFill>
                          <a:highlight>
                            <a:srgbClr val="FFFFFF"/>
                          </a:highlight>
                          <a:latin typeface="Times New Roman"/>
                        </a:rPr>
                        <a:t>. New equipment has also been purchased to enable more inclusive access for SEND children and encourage more girls to play football.</a:t>
                      </a:r>
                    </a:p>
                    <a:p>
                      <a:endParaRPr lang="en-US" sz="80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a:latin typeface="Calibri" panose="020F0502020204030204" pitchFamily="34" charset="0"/>
                        <a:cs typeface="Calibri" panose="020F0502020204030204" pitchFamily="34" charset="0"/>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Calibri"/>
                          <a:cs typeface="Calibri"/>
                        </a:rPr>
                        <a:t>5.</a:t>
                      </a:r>
                      <a:r>
                        <a:rPr lang="en-US" sz="700" b="0">
                          <a:effectLst/>
                          <a:latin typeface="Calibri"/>
                          <a:cs typeface="Calibri"/>
                        </a:rPr>
                        <a:t> 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a:effectLst/>
                        <a:latin typeface="Calibri" panose="020F0502020204030204" pitchFamily="34" charset="0"/>
                        <a:cs typeface="Calibri" panose="020F0502020204030204" pitchFamily="34" charset="0"/>
                      </a:endParaRPr>
                    </a:p>
                    <a:p>
                      <a:pPr marL="0" marR="0" lvl="0" indent="0" algn="l">
                        <a:lnSpc>
                          <a:spcPct val="100000"/>
                        </a:lnSpc>
                        <a:spcBef>
                          <a:spcPts val="0"/>
                        </a:spcBef>
                        <a:spcAft>
                          <a:spcPts val="0"/>
                        </a:spcAft>
                        <a:buNone/>
                      </a:pPr>
                      <a:endParaRPr lang="en-US" sz="800" b="0" i="1" u="none" strike="noStrike" noProof="0">
                        <a:solidFill>
                          <a:srgbClr val="4C4D4F"/>
                        </a:solidFill>
                        <a:effectLst/>
                        <a:latin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800" b="0" i="0" u="none" strike="noStrike" noProof="0">
                          <a:solidFill>
                            <a:srgbClr val="4C4D4F"/>
                          </a:solidFill>
                          <a:latin typeface="Times New Roman"/>
                        </a:rPr>
                        <a:t>Involvement in the School Sports Network (SSN) has hugely increased our participation in inter school competitions, as well as enabling us to run our own intra school sporting events this year too.</a:t>
                      </a:r>
                      <a:endParaRPr lang="en-US" i="0">
                        <a:latin typeface="Times New Roman"/>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700">
                        <a:latin typeface="Calibri"/>
                        <a:cs typeface="Calibri"/>
                      </a:endParaRPr>
                    </a:p>
                    <a:p>
                      <a:endParaRPr lang="en-US" sz="7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3609144919"/>
              </p:ext>
            </p:extLst>
          </p:nvPr>
        </p:nvGraphicFramePr>
        <p:xfrm>
          <a:off x="315269" y="2272972"/>
          <a:ext cx="5530128" cy="178072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700" b="0" i="0" u="none" strike="noStrike" noProof="0">
                          <a:solidFill>
                            <a:srgbClr val="000000"/>
                          </a:solidFill>
                          <a:latin typeface="Calibri"/>
                        </a:rPr>
                        <a:t>Our format for taking children swimming at a young age works well. We have a high number of children achieving their swimming targets.</a:t>
                      </a:r>
                      <a:endParaRPr 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Add text here</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Tx/>
                        <a:buSzTx/>
                        <a:buFontTx/>
                        <a:buNone/>
                      </a:pPr>
                      <a:r>
                        <a:rPr lang="en-US" sz="700">
                          <a:latin typeface="Calibri"/>
                          <a:cs typeface="Calibri"/>
                        </a:rPr>
                        <a:t>Our format for taking children swimming at a young age works well. We have a high number of children achieving their swimming targets.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Add text here</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Tx/>
                        <a:buSzTx/>
                        <a:buFontTx/>
                        <a:buNone/>
                      </a:pPr>
                      <a:r>
                        <a:rPr lang="en-US" sz="700">
                          <a:latin typeface="Calibri"/>
                          <a:cs typeface="Calibri"/>
                        </a:rPr>
                        <a:t>The new format for covering water safety has been very successful with a high number of children achieving.</a:t>
                      </a:r>
                      <a:endParaRPr lang="en-US" sz="700" dirty="0">
                        <a:latin typeface="Calibri" panose="020F0502020204030204" pitchFamily="34" charset="0"/>
                        <a:cs typeface="Calibri" panose="020F0502020204030204" pitchFamily="34" charset="0"/>
                      </a:endParaRPr>
                    </a:p>
                    <a:p>
                      <a:pPr lvl="0">
                        <a:buNone/>
                      </a:pPr>
                      <a:endParaRPr lang="en-US" sz="7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Add text here</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2738886964"/>
              </p:ext>
            </p:extLst>
          </p:nvPr>
        </p:nvGraphicFramePr>
        <p:xfrm>
          <a:off x="197588" y="574728"/>
          <a:ext cx="5724635" cy="3533122"/>
        </p:xfrm>
        <a:graphic>
          <a:graphicData uri="http://schemas.openxmlformats.org/drawingml/2006/table">
            <a:tbl>
              <a:tblPr firstRow="1" bandRow="1">
                <a:tableStyleId>{5C22544A-7EE6-4342-B048-85BDC9FD1C3A}</a:tableStyleId>
              </a:tblPr>
              <a:tblGrid>
                <a:gridCol w="1335584">
                  <a:extLst>
                    <a:ext uri="{9D8B030D-6E8A-4147-A177-3AD203B41FA5}">
                      <a16:colId xmlns:a16="http://schemas.microsoft.com/office/drawing/2014/main" val="1397519339"/>
                    </a:ext>
                  </a:extLst>
                </a:gridCol>
                <a:gridCol w="1568297">
                  <a:extLst>
                    <a:ext uri="{9D8B030D-6E8A-4147-A177-3AD203B41FA5}">
                      <a16:colId xmlns:a16="http://schemas.microsoft.com/office/drawing/2014/main" val="279180329"/>
                    </a:ext>
                  </a:extLst>
                </a:gridCol>
                <a:gridCol w="1410377">
                  <a:extLst>
                    <a:ext uri="{9D8B030D-6E8A-4147-A177-3AD203B41FA5}">
                      <a16:colId xmlns:a16="http://schemas.microsoft.com/office/drawing/2014/main" val="1419483341"/>
                    </a:ext>
                  </a:extLst>
                </a:gridCol>
                <a:gridCol w="1410377">
                  <a:extLst>
                    <a:ext uri="{9D8B030D-6E8A-4147-A177-3AD203B41FA5}">
                      <a16:colId xmlns:a16="http://schemas.microsoft.com/office/drawing/2014/main" val="1532179531"/>
                    </a:ext>
                  </a:extLst>
                </a:gridCol>
              </a:tblGrid>
              <a:tr h="256191">
                <a:tc>
                  <a:txBody>
                    <a:bodyPr/>
                    <a:lstStyle/>
                    <a:p>
                      <a:pPr algn="ctr"/>
                      <a:r>
                        <a:rPr lang="en-GB" sz="700" b="1" kern="1200">
                          <a:solidFill>
                            <a:sysClr val="windowText" lastClr="000000"/>
                          </a:solidFill>
                          <a:effectLst/>
                          <a:latin typeface="Calibri"/>
                          <a:ea typeface="+mn-ea"/>
                          <a:cs typeface="Calibri"/>
                        </a:rPr>
                        <a:t>Aim</a:t>
                      </a:r>
                      <a:endParaRPr lang="en-US" sz="700"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a:ea typeface="+mn-ea"/>
                          <a:cs typeface="Calibri"/>
                        </a:rPr>
                        <a:t>Why?</a:t>
                      </a:r>
                      <a:endParaRPr lang="en-US" sz="700"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a:ea typeface="Calibri"/>
                          <a:cs typeface="Calibri"/>
                        </a:rPr>
                        <a:t>Key Area</a:t>
                      </a:r>
                      <a:endParaRPr lang="en-GB" sz="700" dirty="0">
                        <a:solidFill>
                          <a:sysClr val="windowText" lastClr="000000"/>
                        </a:solidFill>
                        <a:effectLst/>
                        <a:latin typeface="Calibri"/>
                        <a:ea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a:cs typeface="Calibri"/>
                        </a:rPr>
                        <a:t>Supporting evidence</a:t>
                      </a:r>
                      <a:endParaRPr lang="en-GB" sz="700" dirty="0">
                        <a:solidFill>
                          <a:sysClr val="windowText" lastClr="000000"/>
                        </a:solidFill>
                        <a:effectLst/>
                        <a:latin typeface="Calibri"/>
                        <a:ea typeface="Calibri" panose="020F0502020204030204" pitchFamily="34"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1253">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Increased enrichment activities provided by school for all pupils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latin typeface="Calibri"/>
                          <a:cs typeface="Calibri"/>
                        </a:rPr>
                        <a:t>Enrichment activities have been scientifically proven to help with raised school attendance, wellbeing and development of essential life skills.</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600" b="0" i="0" u="none" strike="noStrike" noProof="0" dirty="0">
                          <a:solidFill>
                            <a:srgbClr val="000000"/>
                          </a:solidFill>
                          <a:latin typeface="Calibri"/>
                        </a:rPr>
                        <a:t>4. Offer a broader and more equal experience of a range of sports and physical activities to all pupils and ensure equal access to sport for boys and girls</a:t>
                      </a:r>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ClrTx/>
                        <a:buSzTx/>
                        <a:buFontTx/>
                        <a:buNone/>
                      </a:pPr>
                      <a:r>
                        <a:rPr lang="en-US" sz="600">
                          <a:latin typeface="Calibri"/>
                          <a:cs typeface="Calibri"/>
                        </a:rPr>
                        <a:t>More breadth of activities on offer</a:t>
                      </a:r>
                      <a:endParaRPr lang="en-US"/>
                    </a:p>
                    <a:p>
                      <a:pPr marL="0" marR="0" lvl="0" indent="0" algn="l">
                        <a:lnSpc>
                          <a:spcPct val="100000"/>
                        </a:lnSpc>
                        <a:spcBef>
                          <a:spcPts val="0"/>
                        </a:spcBef>
                        <a:spcAft>
                          <a:spcPts val="0"/>
                        </a:spcAft>
                        <a:buClrTx/>
                        <a:buSzTx/>
                        <a:buFontTx/>
                        <a:buNone/>
                      </a:pPr>
                      <a:r>
                        <a:rPr lang="en-US" sz="600">
                          <a:latin typeface="Calibri"/>
                          <a:cs typeface="Calibri"/>
                        </a:rPr>
                        <a:t>Pupil premium and looked after  children able to access these for free</a:t>
                      </a:r>
                      <a:endParaRPr lang="en-US" sz="6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621253">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EYFS to increase PE lesson time</a:t>
                      </a:r>
                      <a:endParaRPr lang="en-US" sz="600" dirty="0">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To ensure every pupil receives 2hrs of PE per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600" b="0" i="0" u="none" strike="noStrike" noProof="0" dirty="0">
                          <a:solidFill>
                            <a:srgbClr val="000000"/>
                          </a:solidFill>
                          <a:latin typeface="Calibri"/>
                        </a:rPr>
                        <a:t>2. Increasing engagement of all pupils in regular physical activity and sporting activities</a:t>
                      </a:r>
                      <a:endParaRPr lang="en-US"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600" b="0" i="0" u="none" strike="noStrike" noProof="0">
                          <a:solidFill>
                            <a:srgbClr val="000000"/>
                          </a:solidFill>
                          <a:latin typeface="Calibri"/>
                        </a:rPr>
                        <a:t>EPQ teacher to attend EYFS PE course</a:t>
                      </a:r>
                      <a:endParaRPr lang="en-US" sz="600">
                        <a:latin typeface="Calibri"/>
                        <a:cs typeface="Calibri"/>
                      </a:endParaRPr>
                    </a:p>
                    <a:p>
                      <a:pPr marL="0" marR="0" lvl="0" indent="0" algn="l">
                        <a:lnSpc>
                          <a:spcPct val="100000"/>
                        </a:lnSpc>
                        <a:spcBef>
                          <a:spcPts val="0"/>
                        </a:spcBef>
                        <a:spcAft>
                          <a:spcPts val="0"/>
                        </a:spcAft>
                        <a:buNone/>
                      </a:pPr>
                      <a:r>
                        <a:rPr lang="en-US" sz="600">
                          <a:latin typeface="Calibri"/>
                          <a:cs typeface="Calibri"/>
                        </a:rPr>
                        <a:t>Amended timetabling with two lessons of PE for Reception children, one of which will be delivered by their teacher.</a:t>
                      </a:r>
                      <a:endParaRPr lang="en-US" sz="6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621253">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Raise the profile of active learning and create a whole school approach to it.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To encourage better physical literacy in both pupils and staff. </a:t>
                      </a:r>
                    </a:p>
                    <a:p>
                      <a:pPr marL="0" marR="0" lvl="0" indent="0" algn="l">
                        <a:lnSpc>
                          <a:spcPct val="100000"/>
                        </a:lnSpc>
                        <a:spcBef>
                          <a:spcPts val="0"/>
                        </a:spcBef>
                        <a:spcAft>
                          <a:spcPts val="0"/>
                        </a:spcAft>
                        <a:buClrTx/>
                        <a:buSzTx/>
                        <a:buFontTx/>
                        <a:buNone/>
                      </a:pPr>
                      <a:r>
                        <a:rPr lang="en-US" sz="600" dirty="0">
                          <a:latin typeface="Calibri"/>
                          <a:cs typeface="Calibri"/>
                        </a:rPr>
                        <a:t>To increase the amount of time children are active each day.</a:t>
                      </a:r>
                    </a:p>
                    <a:p>
                      <a:pPr marL="0" marR="0" lvl="0" indent="0" algn="l">
                        <a:lnSpc>
                          <a:spcPct val="100000"/>
                        </a:lnSpc>
                        <a:spcBef>
                          <a:spcPts val="0"/>
                        </a:spcBef>
                        <a:spcAft>
                          <a:spcPts val="0"/>
                        </a:spcAft>
                        <a:buClrTx/>
                        <a:buSzTx/>
                        <a:buFontTx/>
                        <a:buNone/>
                      </a:pPr>
                      <a:r>
                        <a:rPr lang="en-US" sz="600" dirty="0">
                          <a:latin typeface="Calibri"/>
                          <a:cs typeface="Calibri"/>
                        </a:rPr>
                        <a:t>To help children learn more effectively.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1. Increasing confidence, knowledge and skills of all staff in teaching PE and sporting activities </a:t>
                      </a:r>
                      <a:r>
                        <a:rPr lang="en-US" sz="600" b="0" i="0" u="none" strike="noStrike" noProof="0" dirty="0" err="1">
                          <a:solidFill>
                            <a:srgbClr val="000000"/>
                          </a:solidFill>
                          <a:latin typeface="Calibri"/>
                        </a:rPr>
                        <a:t>prioritising</a:t>
                      </a:r>
                      <a:r>
                        <a:rPr lang="en-US" sz="600" b="0" i="0" u="none" strike="noStrike" noProof="0" dirty="0">
                          <a:solidFill>
                            <a:srgbClr val="000000"/>
                          </a:solidFill>
                          <a:latin typeface="Calibri"/>
                        </a:rPr>
                        <a:t> CPD and training where needed.</a:t>
                      </a:r>
                      <a:endParaRPr lang="en-US" sz="600" i="0" dirty="0">
                        <a:latin typeface="Calibri"/>
                        <a:cs typeface="Calibri"/>
                      </a:endParaRPr>
                    </a:p>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3. Raising the profile of PE and sport across the school, to support whole school improvement</a:t>
                      </a:r>
                      <a:endParaRPr lang="en-US" sz="600" i="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600" b="0" i="0" u="none" strike="noStrike" noProof="0">
                          <a:solidFill>
                            <a:srgbClr val="000000"/>
                          </a:solidFill>
                          <a:latin typeface="Calibri"/>
                        </a:rPr>
                        <a:t>Whole staff training on cross curricular orienteering</a:t>
                      </a:r>
                    </a:p>
                    <a:p>
                      <a:pPr marL="0" marR="0" lvl="0" indent="0" algn="l">
                        <a:lnSpc>
                          <a:spcPct val="100000"/>
                        </a:lnSpc>
                        <a:spcBef>
                          <a:spcPts val="0"/>
                        </a:spcBef>
                        <a:spcAft>
                          <a:spcPts val="0"/>
                        </a:spcAft>
                        <a:buClrTx/>
                        <a:buSzTx/>
                        <a:buFontTx/>
                        <a:buNone/>
                      </a:pPr>
                      <a:r>
                        <a:rPr lang="en-US" sz="600">
                          <a:latin typeface="Calibri"/>
                          <a:cs typeface="Calibri"/>
                        </a:rPr>
                        <a:t>Regular active learning lessons timetabled into each class</a:t>
                      </a:r>
                    </a:p>
                    <a:p>
                      <a:pPr lvl="0" algn="l">
                        <a:lnSpc>
                          <a:spcPct val="100000"/>
                        </a:lnSpc>
                        <a:spcBef>
                          <a:spcPts val="0"/>
                        </a:spcBef>
                        <a:spcAft>
                          <a:spcPts val="0"/>
                        </a:spcAft>
                        <a:buNone/>
                      </a:pPr>
                      <a:r>
                        <a:rPr lang="en-US" sz="600" b="0" i="0" u="none" strike="noStrike" noProof="0">
                          <a:solidFill>
                            <a:srgbClr val="000000"/>
                          </a:solidFill>
                          <a:latin typeface="Calibri"/>
                        </a:rPr>
                        <a:t>All members of staff supported to be able to deliver active lessons.</a:t>
                      </a:r>
                      <a:endParaRPr lang="en-US" sz="600" b="0" i="0" u="none" strike="noStrike" noProof="0" dirty="0">
                        <a:solidFill>
                          <a:srgbClr val="000000"/>
                        </a:solidFill>
                        <a:latin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r h="621252">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To improve handwriting in KS1 and SEND children and encourage readiness for writing in EYFS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Handwriting has been identified as an area for improvement on our SIP</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1. Increasing confidence, knowledge and skills of all staff in teaching PE and sporting activities </a:t>
                      </a:r>
                      <a:r>
                        <a:rPr lang="en-US" sz="600" b="0" i="0" u="none" strike="noStrike" noProof="0" dirty="0" err="1">
                          <a:solidFill>
                            <a:srgbClr val="000000"/>
                          </a:solidFill>
                          <a:latin typeface="Calibri"/>
                        </a:rPr>
                        <a:t>prioritising</a:t>
                      </a:r>
                      <a:r>
                        <a:rPr lang="en-US" sz="600" b="0" i="0" u="none" strike="noStrike" noProof="0" dirty="0">
                          <a:solidFill>
                            <a:srgbClr val="000000"/>
                          </a:solidFill>
                          <a:latin typeface="Calibri"/>
                        </a:rPr>
                        <a:t> CPD and training where needed.</a:t>
                      </a:r>
                      <a:endParaRPr lang="en-US" dirty="0"/>
                    </a:p>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3. Raising the profile of PE and sport across the school, to support whole school improvement</a:t>
                      </a:r>
                      <a:endParaRPr lang="en-US" sz="600" i="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600" b="0" i="0" u="none" strike="noStrike" noProof="0">
                          <a:solidFill>
                            <a:srgbClr val="000000"/>
                          </a:solidFill>
                          <a:latin typeface="Calibri"/>
                        </a:rPr>
                        <a:t>Whole school CPD on primitive reflex integration and exercises.</a:t>
                      </a:r>
                    </a:p>
                    <a:p>
                      <a:pPr marL="0" marR="0" lvl="0" indent="0" algn="l">
                        <a:lnSpc>
                          <a:spcPct val="100000"/>
                        </a:lnSpc>
                        <a:spcBef>
                          <a:spcPts val="0"/>
                        </a:spcBef>
                        <a:spcAft>
                          <a:spcPts val="0"/>
                        </a:spcAft>
                        <a:buNone/>
                      </a:pPr>
                      <a:r>
                        <a:rPr lang="en-US" sz="600" b="0" i="0" u="none" strike="noStrike" noProof="0">
                          <a:solidFill>
                            <a:srgbClr val="000000"/>
                          </a:solidFill>
                          <a:latin typeface="Calibri"/>
                        </a:rPr>
                        <a:t>Specialists to model good practice in EYFS core strength/dance</a:t>
                      </a:r>
                      <a:endParaRPr lang="en-US" sz="600" b="0" i="0" u="none" strike="noStrike" noProof="0" dirty="0">
                        <a:solidFill>
                          <a:srgbClr val="000000"/>
                        </a:solidFill>
                        <a:latin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050298"/>
                  </a:ext>
                </a:extLst>
              </a:tr>
              <a:tr h="571385">
                <a:tc>
                  <a:txBody>
                    <a:bodyPr/>
                    <a:lstStyle/>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To continue to achieve high levels of attainment in swimming and water safety</a:t>
                      </a:r>
                      <a:endParaRPr lang="en-US" sz="600" dirty="0">
                        <a:latin typeface="Calibri"/>
                        <a:cs typeface="Calibri"/>
                      </a:endParaRPr>
                    </a:p>
                    <a:p>
                      <a:pPr marL="0" marR="0" lvl="0" indent="0" algn="l" defTabSz="575981">
                        <a:lnSpc>
                          <a:spcPct val="100000"/>
                        </a:lnSpc>
                        <a:spcBef>
                          <a:spcPts val="0"/>
                        </a:spcBef>
                        <a:spcAft>
                          <a:spcPts val="0"/>
                        </a:spcAft>
                        <a:buClrTx/>
                        <a:buSzTx/>
                        <a:buFontTx/>
                        <a:buNone/>
                        <a:tabLst/>
                        <a:defRPr/>
                      </a:pPr>
                      <a:endParaRPr lang="en-US" sz="6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a:latin typeface="Calibri"/>
                          <a:cs typeface="Calibri"/>
                        </a:rPr>
                        <a:t>To equip pupils with life saving skills </a:t>
                      </a:r>
                      <a:endParaRPr lang="en-US" sz="600" dirty="0">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600" b="0" i="0" u="none" strike="noStrike" noProof="0" dirty="0">
                          <a:solidFill>
                            <a:srgbClr val="000000"/>
                          </a:solidFill>
                          <a:latin typeface="Calibri"/>
                        </a:rPr>
                        <a:t>2. Increasing engagement of all pupils in regular physical activity and sporting activities</a:t>
                      </a:r>
                      <a:endParaRPr lang="en-US" sz="600" i="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latin typeface="Calibri"/>
                          <a:cs typeface="Calibri"/>
                        </a:rPr>
                        <a:t>Assessments informing the booking and delivery of swimming sessions. Provision of focused top up/booster sessions for identified pupils.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788787"/>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2969350-C89D-DCEF-42F1-FBCB2DDD41B0}"/>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4104235425"/>
              </p:ext>
            </p:extLst>
          </p:nvPr>
        </p:nvGraphicFramePr>
        <p:xfrm>
          <a:off x="294842" y="839137"/>
          <a:ext cx="5530128" cy="32537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74420">
                  <a:extLst>
                    <a:ext uri="{9D8B030D-6E8A-4147-A177-3AD203B41FA5}">
                      <a16:colId xmlns:a16="http://schemas.microsoft.com/office/drawing/2014/main" val="3874769663"/>
                    </a:ext>
                  </a:extLst>
                </a:gridCol>
                <a:gridCol w="1432560">
                  <a:extLst>
                    <a:ext uri="{9D8B030D-6E8A-4147-A177-3AD203B41FA5}">
                      <a16:colId xmlns:a16="http://schemas.microsoft.com/office/drawing/2014/main" val="279180329"/>
                    </a:ext>
                  </a:extLst>
                </a:gridCol>
                <a:gridCol w="1501140">
                  <a:extLst>
                    <a:ext uri="{9D8B030D-6E8A-4147-A177-3AD203B41FA5}">
                      <a16:colId xmlns:a16="http://schemas.microsoft.com/office/drawing/2014/main" val="1419483341"/>
                    </a:ext>
                  </a:extLst>
                </a:gridCol>
                <a:gridCol w="102437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Develop </a:t>
                      </a:r>
                      <a:r>
                        <a:rPr lang="en-GB" sz="600" dirty="0" err="1">
                          <a:solidFill>
                            <a:schemeClr val="tx1"/>
                          </a:solidFill>
                          <a:latin typeface="Calibri" panose="020F0502020204030204" pitchFamily="34" charset="0"/>
                          <a:cs typeface="Calibri" panose="020F0502020204030204" pitchFamily="34" charset="0"/>
                        </a:rPr>
                        <a:t>br</a:t>
                      </a:r>
                      <a:r>
                        <a:rPr lang="en-US" sz="600" dirty="0">
                          <a:solidFill>
                            <a:schemeClr val="tx1"/>
                          </a:solidFill>
                          <a:latin typeface="Calibri" panose="020F0502020204030204" pitchFamily="34" charset="0"/>
                          <a:cs typeface="Calibri" panose="020F0502020204030204" pitchFamily="34" charset="0"/>
                        </a:rPr>
                        <a:t>e</a:t>
                      </a:r>
                      <a:r>
                        <a:rPr lang="en-GB" sz="600" dirty="0" err="1">
                          <a:solidFill>
                            <a:schemeClr val="tx1"/>
                          </a:solidFill>
                          <a:latin typeface="Calibri" panose="020F0502020204030204" pitchFamily="34" charset="0"/>
                          <a:cs typeface="Calibri" panose="020F0502020204030204" pitchFamily="34" charset="0"/>
                        </a:rPr>
                        <a:t>akfast</a:t>
                      </a:r>
                      <a:r>
                        <a:rPr lang="en-GB" sz="600" dirty="0">
                          <a:solidFill>
                            <a:schemeClr val="tx1"/>
                          </a:solidFill>
                          <a:latin typeface="Calibri" panose="020F0502020204030204" pitchFamily="34" charset="0"/>
                          <a:cs typeface="Calibri" panose="020F0502020204030204" pitchFamily="34" charset="0"/>
                        </a:rPr>
                        <a:t> club/before school activities and </a:t>
                      </a:r>
                      <a:r>
                        <a:rPr lang="en-US" sz="600" dirty="0">
                          <a:solidFill>
                            <a:schemeClr val="tx1"/>
                          </a:solidFill>
                          <a:latin typeface="Calibri" panose="020F0502020204030204" pitchFamily="34" charset="0"/>
                          <a:cs typeface="Calibri" panose="020F0502020204030204" pitchFamily="34" charset="0"/>
                        </a:rPr>
                        <a:t>play provision to increase activity for least active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Begin before school active sessions led by an adult. </a:t>
                      </a:r>
                      <a:r>
                        <a:rPr lang="en-US" sz="600" dirty="0">
                          <a:solidFill>
                            <a:schemeClr val="tx1"/>
                          </a:solidFill>
                          <a:latin typeface="Calibri" panose="020F0502020204030204" pitchFamily="34" charset="0"/>
                          <a:cs typeface="Calibri" panose="020F0502020204030204" pitchFamily="34" charset="0"/>
                        </a:rPr>
                        <a:t>Develop pupil leadership (training </a:t>
                      </a:r>
                      <a:r>
                        <a:rPr lang="en-US" sz="600" dirty="0" err="1">
                          <a:solidFill>
                            <a:schemeClr val="tx1"/>
                          </a:solidFill>
                          <a:latin typeface="Calibri" panose="020F0502020204030204" pitchFamily="34" charset="0"/>
                          <a:cs typeface="Calibri" panose="020F0502020204030204" pitchFamily="34" charset="0"/>
                        </a:rPr>
                        <a:t>programme</a:t>
                      </a:r>
                      <a:r>
                        <a:rPr lang="en-US" sz="600" dirty="0">
                          <a:solidFill>
                            <a:schemeClr val="tx1"/>
                          </a:solidFill>
                          <a:latin typeface="Calibri" panose="020F0502020204030204" pitchFamily="34" charset="0"/>
                          <a:cs typeface="Calibri" panose="020F0502020204030204" pitchFamily="34" charset="0"/>
                        </a:rPr>
                        <a:t>), Midday supervisor training, Staff CDP to develop their understanding of games and play, Range of equipment, Youth voice activities to understand pupils wants and needs Outdoor play provision such as OPAL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confident and competent group of activity leaders that take initiative and create a more active and inclusive playground for all pupils. Midday supervisors and all staff leading a range of physical activities and joining in with movement daily to role model. A happier, more active playground that meets the needs of all pupils especially SEND and girls.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Youth voice data through half-termly surveys and interviews/group discussions with a variety of pupils (leaders, children participating and those that are less active at break times). Conduct regular observations of the playground to gauge activity levels of the least active children. Staff voice and feedback.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Activity leaders are leading a broad range of activities and actively seeking children that are not engaged in physical activity during lunch times. Midday supervisors have grown in confidence and far more active and engaged in games with the children. Lunch times are more active with children having fun. Activity options have been tailored to suit the needs of SEND pupils through considerate choices of equipment and the types of games played. Girls are proving to be the hardest group to engage as some are still choosing not to be active.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Continued training for activity leaders and bringing new leaders into the group to bring new ideas and expertise. More leaders will also mean more activities are able to be delivered. Continued training with midday supervisors. Establish lead midday supervisors to empower them and give them ownership. Continue to listen to SEND pupils and tailor activities to their needs and wants. Focus priorities on engaging girls. Work with least active girls to create activities that are meaningful and enjoyable for them. Do they want to be activity leaders for younger children to give them purpose and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100 out of 100 activity leaders want to carry on with this role next year. 30 more children have enquired to joining the team. Meetings and the end of year survey have shown all leaders feel positive and enjoy making a difference for others. Interviews by random selection were conducted and 92% of pupils were either 'happy' or 'very happy' with the activities on offer at lunch time. End of year physical activity survey findings such as: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Am I involved with games at lunch       time - 89%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Do I enjoy lunch time? 97%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Have I joined in with a game with the activity leaders? 100% Yes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Physical Resources - £1000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CPD for staff - £500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OPAL - £8000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5" name="TextBox 4">
            <a:extLst>
              <a:ext uri="{FF2B5EF4-FFF2-40B4-BE49-F238E27FC236}">
                <a16:creationId xmlns:a16="http://schemas.microsoft.com/office/drawing/2014/main" id="{7C0CE318-2120-E324-9292-5A86D8597144}"/>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6" name="TextBox 5">
            <a:extLst>
              <a:ext uri="{FF2B5EF4-FFF2-40B4-BE49-F238E27FC236}">
                <a16:creationId xmlns:a16="http://schemas.microsoft.com/office/drawing/2014/main" id="{06D3BCB3-9898-8FE9-7C31-95AA52B74F02}"/>
              </a:ext>
            </a:extLst>
          </p:cNvPr>
          <p:cNvSpPr txBox="1"/>
          <p:nvPr/>
        </p:nvSpPr>
        <p:spPr>
          <a:xfrm>
            <a:off x="241826" y="599839"/>
            <a:ext cx="3255432" cy="215444"/>
          </a:xfrm>
          <a:prstGeom prst="rect">
            <a:avLst/>
          </a:prstGeom>
          <a:noFill/>
        </p:spPr>
        <p:txBody>
          <a:bodyPr wrap="square" rtlCol="0">
            <a:spAutoFit/>
          </a:bodyPr>
          <a:lstStyle/>
          <a:p>
            <a:r>
              <a:rPr lang="en-US" sz="800" b="1" dirty="0">
                <a:solidFill>
                  <a:srgbClr val="FF0000"/>
                </a:solidFill>
                <a:latin typeface="Calibri" panose="020F0502020204030204" pitchFamily="34" charset="0"/>
                <a:cs typeface="Calibri" panose="020F0502020204030204" pitchFamily="34" charset="0"/>
              </a:rPr>
              <a:t>Example objective shown below is for reference purposes only:</a:t>
            </a:r>
          </a:p>
        </p:txBody>
      </p:sp>
    </p:spTree>
    <p:extLst>
      <p:ext uri="{BB962C8B-B14F-4D97-AF65-F5344CB8AC3E}">
        <p14:creationId xmlns:p14="http://schemas.microsoft.com/office/powerpoint/2010/main" val="2070466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1067330275"/>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buNone/>
                      </a:pPr>
                      <a:r>
                        <a:rPr lang="en-US" sz="600" b="0" i="0" u="none" strike="noStrike" noProof="0" dirty="0">
                          <a:solidFill>
                            <a:srgbClr val="000000"/>
                          </a:solidFill>
                          <a:latin typeface="Calibri"/>
                        </a:rPr>
                        <a:t>Increased enrichment activities provided by school for all pupils to help with attendance, wellbeing and life skills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Develop an enrichment offer including a range of activities which are inclusively available. </a:t>
                      </a:r>
                      <a:endParaRPr lang="en-US" dirty="0"/>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Carry out pupil voice activities to find out pupils wants and needs.</a:t>
                      </a:r>
                      <a:endParaRPr lang="en-US" dirty="0"/>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Ensure identified children have free access to activities</a:t>
                      </a:r>
                    </a:p>
                    <a:p>
                      <a:pPr marL="0" marR="0" lvl="0" indent="0" algn="l">
                        <a:lnSpc>
                          <a:spcPct val="100000"/>
                        </a:lnSpc>
                        <a:spcBef>
                          <a:spcPts val="0"/>
                        </a:spcBef>
                        <a:spcAft>
                          <a:spcPts val="0"/>
                        </a:spcAft>
                        <a:buClrTx/>
                        <a:buSzTx/>
                        <a:buFontTx/>
                        <a:buNone/>
                      </a:pPr>
                      <a:endParaRPr lang="en-US" sz="600">
                        <a:solidFill>
                          <a:schemeClr val="tx1"/>
                        </a:solidFill>
                        <a:latin typeface="Calibri"/>
                        <a:cs typeface="Calibri"/>
                      </a:endParaRP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A large uptake of pupils engaging in a variety of enrichment activities, including those children from disadvantaged backgrounds. Children enjoying and being inspired by the activities they take part in.</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Pupil premium and looked after children on enrichment activities registers </a:t>
                      </a:r>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High numbers of pupils engaging with the activities.</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Extra enrichment activities have been delivered including multicultural dancing, healthy eating workshops and healthy heads. We have also attended SSCO events which are non competitive such as multi-skills and the Panathalon.</a:t>
                      </a: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Most of these activities are workshop based and have been across the school. They are activities which can happen on a yearly or every-other year basis to build on what the children have learnt. Some are offered during after school clubs.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a:cs typeface="Calibri"/>
                        </a:rPr>
                        <a:t>Evidence of attendance and pupil voice show that enrichment activities have had a positive impact on all pupils.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a:cs typeface="Calibri"/>
                        </a:rPr>
                        <a:t>£2,000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3124019414"/>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buNone/>
                      </a:pPr>
                      <a:r>
                        <a:rPr lang="en-US" sz="600" b="0" i="0" u="none" strike="noStrike" noProof="0" dirty="0">
                          <a:solidFill>
                            <a:srgbClr val="000000"/>
                          </a:solidFill>
                          <a:latin typeface="Calibri"/>
                        </a:rPr>
                        <a:t>EYFS to increase PE lesson time to achieve the 2hrs per week requirement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Reception (EPQ) teacher to attend EYFS PE course and receive help from specialists to model good practice.</a:t>
                      </a:r>
                      <a:endParaRPr lang="en-US" dirty="0"/>
                    </a:p>
                    <a:p>
                      <a:pPr marL="0" marR="0" lvl="0" indent="0" algn="l">
                        <a:lnSpc>
                          <a:spcPct val="100000"/>
                        </a:lnSpc>
                        <a:spcBef>
                          <a:spcPts val="0"/>
                        </a:spcBef>
                        <a:spcAft>
                          <a:spcPts val="0"/>
                        </a:spcAft>
                        <a:buNone/>
                      </a:pPr>
                      <a:r>
                        <a:rPr lang="en-US" sz="600" b="0" i="0" u="none" strike="noStrike" noProof="0" dirty="0">
                          <a:solidFill>
                            <a:srgbClr val="000000"/>
                          </a:solidFill>
                          <a:latin typeface="Calibri"/>
                        </a:rPr>
                        <a:t>Amended timetabling with two lessons of PE for Reception children, one of which will be delivered by their teacher.</a:t>
                      </a:r>
                    </a:p>
                    <a:p>
                      <a:pPr lvl="0" algn="l">
                        <a:lnSpc>
                          <a:spcPct val="100000"/>
                        </a:lnSpc>
                        <a:buNone/>
                      </a:pPr>
                      <a:endParaRPr lang="en-US" sz="600">
                        <a:solidFill>
                          <a:schemeClr val="tx1"/>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Reception children will be taught 2 hours of high quality PE every week, strengthening their core muscles and developing their fundamental skills to enable them to be competent movers.</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CPD completed by reception teacher. Early years specialists booked to support and model good practise to teacher. PE timetabled twice a week for reception children.</a:t>
                      </a:r>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Better progression shown in PE assessments</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Skills and ability have increased with more time dedicated to practicing. </a:t>
                      </a: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Yes – the new timetabling will continue to provide this extra time.</a:t>
                      </a: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Two session of PE on timetable and more units of PE covered in the year</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a:cs typeface="Calibri"/>
                      </a:endParaRPr>
                    </a:p>
                    <a:p>
                      <a:pPr algn="l">
                        <a:lnSpc>
                          <a:spcPct val="100000"/>
                        </a:lnSpc>
                      </a:pPr>
                      <a:r>
                        <a:rPr lang="en-US" sz="600" b="1" dirty="0">
                          <a:solidFill>
                            <a:schemeClr val="tx1"/>
                          </a:solidFill>
                          <a:latin typeface="Calibri"/>
                          <a:cs typeface="Calibri"/>
                        </a:rPr>
                        <a:t>£2,000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969163225"/>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buNone/>
                      </a:pPr>
                      <a:r>
                        <a:rPr lang="en-US" sz="600" b="0" i="0" u="none" strike="noStrike" noProof="0" dirty="0">
                          <a:solidFill>
                            <a:srgbClr val="000000"/>
                          </a:solidFill>
                          <a:latin typeface="Calibri"/>
                        </a:rPr>
                        <a:t>Raise the profile of active learning and create a whole school approach to it.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600" b="0" i="0" u="none" strike="noStrike" noProof="0" dirty="0">
                          <a:solidFill>
                            <a:srgbClr val="000000"/>
                          </a:solidFill>
                          <a:latin typeface="Calibri"/>
                        </a:rPr>
                        <a:t>Get school building and field mapped and orienteering posts fitted. Whole staff training on cross curricular orienteering package. Organise a launch week for the cross-curricular orienteering package to be used. Make an agreed timetable for regular active learning lessons to be delivered in each class. Ensure all members of staff are supported to be able to engage in and deliver active lessons.</a:t>
                      </a:r>
                      <a:endParaRPr lang="en-US" dirty="0"/>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Pupils will be engaging in and enjoying regular active lessons throughout the week. Staff will be confident to facilitate these lessons.</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Cross curricular orienteering package bought and installed. Staff CPD carried out. </a:t>
                      </a:r>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Evidence of regular active lessons taking place</a:t>
                      </a:r>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Pupil voice feedback</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The orienteering course has been put in place and used by all staff in a range of ways. Staff have more awareness of active lessons. Children are spending more time being active during lessons, which is having a positive impact on their learning.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Yes – we will continue to make regular use of active lessons and incorporating the orienteering resources.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Monitoring of lessons and pupil voice shows that the enjoyment of orienteering and the associated skills are evident across school.</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a:cs typeface="Calibri"/>
                        </a:rPr>
                        <a:t>£3,500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extLst>
              <p:ext uri="{D42A27DB-BD31-4B8C-83A1-F6EECF244321}">
                <p14:modId xmlns:p14="http://schemas.microsoft.com/office/powerpoint/2010/main" val="3037138482"/>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buNone/>
                      </a:pPr>
                      <a:r>
                        <a:rPr lang="en-US" sz="600" b="0" i="0" u="none" strike="noStrike" noProof="0" dirty="0">
                          <a:solidFill>
                            <a:srgbClr val="000000"/>
                          </a:solidFill>
                          <a:latin typeface="Calibri"/>
                        </a:rPr>
                        <a:t>To improve handwriting in KS1 and SEND children and encourage readiness for writing in EYFS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dirty="0">
                          <a:solidFill>
                            <a:schemeClr val="tx1"/>
                          </a:solidFill>
                          <a:latin typeface="Calibri" panose="020F0502020204030204" pitchFamily="34" charset="0"/>
                          <a:cs typeface="Calibri" panose="020F0502020204030204" pitchFamily="34" charset="0"/>
                        </a:rPr>
                        <a:t>Whole school CPD on handwriting and preventive reflex integration. Follow up action to be made.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An improvement in core strength, fine motor control and handwriting.</a:t>
                      </a: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a:cs typeface="Calibri"/>
                        </a:rPr>
                        <a:t>Handwriting improvement across the school.</a:t>
                      </a:r>
                      <a:endParaRPr lang="en-US" sz="600" dirty="0">
                        <a:solidFill>
                          <a:schemeClr val="tx1"/>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600" dirty="0">
                        <a:solidFill>
                          <a:schemeClr val="tx1"/>
                        </a:solidFill>
                        <a:latin typeface="Calibri"/>
                        <a:cs typeface="Calibri"/>
                      </a:endParaRPr>
                    </a:p>
                    <a:p>
                      <a:pPr marL="0" marR="0" lvl="0" indent="0" algn="l">
                        <a:lnSpc>
                          <a:spcPct val="100000"/>
                        </a:lnSpc>
                        <a:spcBef>
                          <a:spcPts val="0"/>
                        </a:spcBef>
                        <a:spcAft>
                          <a:spcPts val="0"/>
                        </a:spcAft>
                        <a:buClrTx/>
                        <a:buSzTx/>
                        <a:buFontTx/>
                        <a:buNone/>
                      </a:pPr>
                      <a:r>
                        <a:rPr lang="en-US" sz="600" dirty="0">
                          <a:solidFill>
                            <a:schemeClr val="tx1"/>
                          </a:solidFill>
                          <a:latin typeface="Calibri"/>
                          <a:cs typeface="Calibri"/>
                        </a:rPr>
                        <a:t>An improvement in letter formation and handwriting across all year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a:cs typeface="Calibri"/>
                      </a:endParaRPr>
                    </a:p>
                    <a:p>
                      <a:pPr algn="l">
                        <a:lnSpc>
                          <a:spcPct val="100000"/>
                        </a:lnSpc>
                      </a:pPr>
                      <a:r>
                        <a:rPr lang="en-US" sz="600" dirty="0">
                          <a:solidFill>
                            <a:schemeClr val="tx1"/>
                          </a:solidFill>
                          <a:latin typeface="Calibri"/>
                          <a:cs typeface="Calibri"/>
                        </a:rPr>
                        <a:t>Teachers trained in correct handwriting and body positioning. This training is passed to all staff as part of induction process.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dirty="0">
                          <a:solidFill>
                            <a:schemeClr val="tx1"/>
                          </a:solidFill>
                          <a:latin typeface="Calibri"/>
                          <a:cs typeface="Calibri"/>
                        </a:rPr>
                        <a:t>Book monitoring shows an improvement in writing across </a:t>
                      </a:r>
                      <a:r>
                        <a:rPr lang="en-US" sz="600" dirty="0" err="1">
                          <a:solidFill>
                            <a:schemeClr val="tx1"/>
                          </a:solidFill>
                          <a:latin typeface="Calibri"/>
                          <a:cs typeface="Calibri"/>
                        </a:rPr>
                        <a:t>alll</a:t>
                      </a:r>
                      <a:r>
                        <a:rPr lang="en-US" sz="600" dirty="0">
                          <a:solidFill>
                            <a:schemeClr val="tx1"/>
                          </a:solidFill>
                          <a:latin typeface="Calibri"/>
                          <a:cs typeface="Calibri"/>
                        </a:rPr>
                        <a:t> age groups.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a:cs typeface="Calibri"/>
                        </a:rPr>
                        <a:t>£1000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536211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6EA4D50-E9BD-B19E-DF26-D7A38A9C06E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7415927F-87F2-05EB-8DD1-359F1166BACC}"/>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3316333503"/>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a:solidFill>
                            <a:sysClr val="windowText" lastClr="000000"/>
                          </a:solidFill>
                          <a:latin typeface="Calibri"/>
                          <a:cs typeface="Calibri"/>
                        </a:rPr>
                        <a:t>Intent - what is your objective?</a:t>
                      </a:r>
                      <a:endParaRPr lang="en-US" sz="700"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a:ea typeface="+mn-ea"/>
                          <a:cs typeface="Calibri"/>
                        </a:rPr>
                        <a:t>Implementation - How will you achieve this?</a:t>
                      </a:r>
                      <a:endParaRPr lang="en-US" sz="700"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a:ea typeface="Calibri"/>
                          <a:cs typeface="Calibri"/>
                        </a:rPr>
                        <a:t>Impact - What do you hope to see?</a:t>
                      </a:r>
                      <a:endParaRPr lang="en-GB" sz="700" dirty="0">
                        <a:solidFill>
                          <a:sysClr val="windowText" lastClr="000000"/>
                        </a:solidFill>
                        <a:effectLst/>
                        <a:latin typeface="Calibri"/>
                        <a:ea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a:cs typeface="Calibri"/>
                        </a:rPr>
                        <a:t>Supporting evidence</a:t>
                      </a:r>
                      <a:endParaRPr lang="en-GB" sz="700" dirty="0">
                        <a:solidFill>
                          <a:sysClr val="windowText" lastClr="000000"/>
                        </a:solidFill>
                        <a:effectLst/>
                        <a:latin typeface="Calibri"/>
                        <a:ea typeface="Calibri" panose="020F0502020204030204" pitchFamily="34"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a:effectLst/>
                          <a:latin typeface="Calibri"/>
                          <a:cs typeface="Calibri"/>
                        </a:rPr>
                        <a:t>Plan and monitor</a:t>
                      </a:r>
                      <a:br>
                        <a:rPr lang="en-US" sz="700" b="1">
                          <a:effectLst/>
                          <a:latin typeface="Calibri"/>
                          <a:cs typeface="Calibri"/>
                        </a:rPr>
                      </a:br>
                      <a:r>
                        <a:rPr lang="en-US" sz="500" b="1">
                          <a:effectLst/>
                          <a:latin typeface="Calibri"/>
                          <a:cs typeface="Calibri"/>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buNone/>
                      </a:pPr>
                      <a:r>
                        <a:rPr lang="en-US" sz="600" b="0" i="0" u="none" strike="noStrike" noProof="0">
                          <a:solidFill>
                            <a:srgbClr val="000000"/>
                          </a:solidFill>
                          <a:latin typeface="Calibri"/>
                        </a:rPr>
                        <a:t>To continue to achieve high levels of attainment in swimming and water safety</a:t>
                      </a:r>
                      <a:endParaRPr lang="en-US" sz="600" b="0" i="0" u="none" strike="noStrike" noProof="0" dirty="0" err="1">
                        <a:solidFill>
                          <a:srgbClr val="000000"/>
                        </a:solidFill>
                        <a:latin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a:solidFill>
                            <a:schemeClr val="tx1"/>
                          </a:solidFill>
                          <a:latin typeface="Calibri"/>
                          <a:cs typeface="Calibri"/>
                        </a:rPr>
                        <a:t>Continue to provide regular swimming lessons for pupils from the beginning of year 3 through to the end of year 5, enabling to teach them swimming skills at an optimum age. Organise lessons with pool provider, including top up/booster sessions. Monitor/track progress oof pupils and identify needs. Offer top up and smaller focused group swimming sessions to lower ability pupils.</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a:solidFill>
                            <a:schemeClr val="tx1"/>
                          </a:solidFill>
                          <a:latin typeface="Calibri"/>
                          <a:cs typeface="Calibri"/>
                        </a:rPr>
                        <a:t>Most pupils attaining the recommended swimming expectations or beyond.</a:t>
                      </a:r>
                    </a:p>
                    <a:p>
                      <a:pPr marL="0" marR="0" lvl="0" indent="0" algn="l">
                        <a:lnSpc>
                          <a:spcPct val="100000"/>
                        </a:lnSpc>
                        <a:spcBef>
                          <a:spcPts val="0"/>
                        </a:spcBef>
                        <a:spcAft>
                          <a:spcPts val="0"/>
                        </a:spcAft>
                        <a:buClrTx/>
                        <a:buSzTx/>
                        <a:buFontTx/>
                        <a:buNone/>
                      </a:pPr>
                      <a:r>
                        <a:rPr lang="en-US" sz="600">
                          <a:solidFill>
                            <a:schemeClr val="tx1"/>
                          </a:solidFill>
                          <a:latin typeface="Calibri"/>
                          <a:cs typeface="Calibri"/>
                        </a:rPr>
                        <a:t>All pupils achieving the water safety expectations confidently.</a:t>
                      </a:r>
                    </a:p>
                    <a:p>
                      <a:pPr marL="0" marR="0" lvl="0" indent="0" algn="l">
                        <a:lnSpc>
                          <a:spcPct val="100000"/>
                        </a:lnSpc>
                        <a:spcBef>
                          <a:spcPts val="0"/>
                        </a:spcBef>
                        <a:spcAft>
                          <a:spcPts val="0"/>
                        </a:spcAft>
                        <a:buClrTx/>
                        <a:buSzTx/>
                        <a:buFontTx/>
                        <a:buNone/>
                      </a:pPr>
                      <a:r>
                        <a:rPr lang="en-US" sz="600">
                          <a:solidFill>
                            <a:schemeClr val="tx1"/>
                          </a:solidFill>
                          <a:latin typeface="Calibri"/>
                          <a:cs typeface="Calibri"/>
                        </a:rPr>
                        <a:t>Pool provider and school staff effectively working together to teach and assess the children.</a:t>
                      </a:r>
                    </a:p>
                    <a:p>
                      <a:pPr marL="0" marR="0" lvl="0" indent="0" algn="l">
                        <a:lnSpc>
                          <a:spcPct val="100000"/>
                        </a:lnSpc>
                        <a:spcBef>
                          <a:spcPts val="0"/>
                        </a:spcBef>
                        <a:spcAft>
                          <a:spcPts val="0"/>
                        </a:spcAft>
                        <a:buClrTx/>
                        <a:buSzTx/>
                        <a:buFontTx/>
                        <a:buNone/>
                      </a:pPr>
                      <a:endParaRPr lang="en-US" sz="600">
                        <a:solidFill>
                          <a:schemeClr val="tx1"/>
                        </a:solidFill>
                        <a:latin typeface="Calibri"/>
                        <a:cs typeface="Calibri"/>
                      </a:endParaRP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600">
                          <a:solidFill>
                            <a:schemeClr val="tx1"/>
                          </a:solidFill>
                          <a:latin typeface="Calibri"/>
                          <a:cs typeface="Calibri"/>
                        </a:rPr>
                        <a:t>Assessments informing swimming teaching and attendance. Pool provider communicating with school over assessments and needs. School facilitating lessons through booking sessions and transport.</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a:solidFill>
                            <a:sysClr val="windowText" lastClr="000000"/>
                          </a:solidFill>
                          <a:latin typeface="Calibri"/>
                          <a:cs typeface="Calibri"/>
                        </a:rPr>
                        <a:t>What impact have you seen?</a:t>
                      </a:r>
                      <a:endParaRPr lang="en-US" sz="700" b="1"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a:ea typeface="+mn-ea"/>
                          <a:cs typeface="Calibri"/>
                        </a:rPr>
                        <a:t>Are the improvements sustainable? How?</a:t>
                      </a:r>
                      <a:endParaRPr lang="en-US" sz="700" b="1" dirty="0">
                        <a:solidFill>
                          <a:sysClr val="windowText" lastClr="000000"/>
                        </a:solidFill>
                        <a:latin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a:solidFill>
                            <a:sysClr val="windowText" lastClr="000000"/>
                          </a:solidFill>
                          <a:effectLst/>
                          <a:latin typeface="Calibri"/>
                          <a:ea typeface="Calibri"/>
                          <a:cs typeface="Calibri"/>
                        </a:rPr>
                        <a:t>Supporting evidence</a:t>
                      </a:r>
                      <a:endParaRPr lang="en-GB" sz="700" b="1" dirty="0">
                        <a:solidFill>
                          <a:sysClr val="windowText" lastClr="000000"/>
                        </a:solidFill>
                        <a:effectLst/>
                        <a:latin typeface="Calibri"/>
                        <a:ea typeface="Calibri"/>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Calibri"/>
                          <a:cs typeface="Calibri"/>
                        </a:rPr>
                        <a:t>Approx. cost</a:t>
                      </a:r>
                      <a:endParaRPr lang="en-GB" sz="700" b="1" dirty="0">
                        <a:solidFill>
                          <a:sysClr val="windowText" lastClr="000000"/>
                        </a:solidFill>
                        <a:effectLst/>
                        <a:latin typeface="Calibri"/>
                        <a:ea typeface="Calibri" panose="020F0502020204030204" pitchFamily="34"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a:latin typeface="Calibri"/>
                          <a:cs typeface="Calibri"/>
                        </a:rPr>
                        <a:t>Evaluate</a:t>
                      </a:r>
                      <a:r>
                        <a:rPr lang="en-US" sz="700" b="1">
                          <a:latin typeface="Calibri"/>
                          <a:cs typeface="Calibri"/>
                        </a:rPr>
                        <a:t> </a:t>
                      </a:r>
                      <a:r>
                        <a:rPr lang="en-US" sz="500" b="1">
                          <a:latin typeface="Calibri"/>
                          <a:cs typeface="Calibri"/>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chemeClr val="tx1"/>
                          </a:solidFill>
                          <a:latin typeface="Calibri"/>
                          <a:cs typeface="Calibri"/>
                        </a:rPr>
                        <a:t>Add text here</a:t>
                      </a:r>
                    </a:p>
                    <a:p>
                      <a:pPr algn="l">
                        <a:lnSpc>
                          <a:spcPct val="100000"/>
                        </a:lnSpc>
                      </a:pPr>
                      <a:endParaRPr lang="en-US" sz="45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chemeClr val="tx1"/>
                          </a:solidFill>
                          <a:latin typeface="Calibri"/>
                          <a:cs typeface="Calibri"/>
                        </a:rPr>
                        <a:t>Add text here</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chemeClr val="tx1"/>
                          </a:solidFill>
                          <a:latin typeface="Calibri"/>
                          <a:cs typeface="Calibri"/>
                        </a:rPr>
                        <a:t>Add text here</a:t>
                      </a: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chemeClr val="tx1"/>
                          </a:solidFill>
                          <a:latin typeface="Calibri"/>
                          <a:cs typeface="Calibri"/>
                        </a:rPr>
                        <a:t>Add text here</a:t>
                      </a:r>
                    </a:p>
                    <a:p>
                      <a:pPr algn="l">
                        <a:lnSpc>
                          <a:spcPct val="100000"/>
                        </a:lnSpc>
                      </a:pPr>
                      <a:endParaRPr lang="en-US" sz="600" b="1">
                        <a:solidFill>
                          <a:schemeClr val="tx1"/>
                        </a:solidFill>
                        <a:latin typeface="Calibri" panose="020F0502020204030204" pitchFamily="34" charset="0"/>
                        <a:cs typeface="Calibri" panose="020F0502020204030204" pitchFamily="34" charset="0"/>
                      </a:endParaRP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p>
                      <a:pPr algn="l">
                        <a:lnSpc>
                          <a:spcPct val="100000"/>
                        </a:lnSpc>
                      </a:pPr>
                      <a:endParaRPr lang="en-US" sz="60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172053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847C-2B42-CB6E-A3A8-FBC53086DBEA}"/>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80D0268-9FFC-E12D-3361-CE303B154D08}"/>
              </a:ext>
            </a:extLst>
          </p:cNvPr>
          <p:cNvPicPr>
            <a:picLocks noChangeAspect="1"/>
          </p:cNvPicPr>
          <p:nvPr/>
        </p:nvPicPr>
        <p:blipFill>
          <a:blip r:embed="rId2"/>
          <a:stretch>
            <a:fillRect/>
          </a:stretch>
        </p:blipFill>
        <p:spPr>
          <a:xfrm>
            <a:off x="-23749" y="0"/>
            <a:ext cx="6187224" cy="4322536"/>
          </a:xfrm>
          <a:prstGeom prst="rect">
            <a:avLst/>
          </a:prstGeom>
        </p:spPr>
      </p:pic>
      <p:sp>
        <p:nvSpPr>
          <p:cNvPr id="4" name="TextBox 3">
            <a:extLst>
              <a:ext uri="{FF2B5EF4-FFF2-40B4-BE49-F238E27FC236}">
                <a16:creationId xmlns:a16="http://schemas.microsoft.com/office/drawing/2014/main" id="{61BAB802-43D4-8699-5757-2F1FE911345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839CA36D-C1F1-EC25-6FEA-2CE3AA0EF20F}"/>
              </a:ext>
            </a:extLst>
          </p:cNvPr>
          <p:cNvSpPr/>
          <p:nvPr/>
        </p:nvSpPr>
        <p:spPr>
          <a:xfrm>
            <a:off x="14658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90DCC7D-37B2-168B-8CF8-B93E9B7FE518}"/>
              </a:ext>
            </a:extLst>
          </p:cNvPr>
          <p:cNvSpPr txBox="1"/>
          <p:nvPr/>
        </p:nvSpPr>
        <p:spPr>
          <a:xfrm>
            <a:off x="-37709" y="172166"/>
            <a:ext cx="6187224" cy="215444"/>
          </a:xfrm>
          <a:prstGeom prst="rect">
            <a:avLst/>
          </a:prstGeom>
          <a:noFill/>
        </p:spPr>
        <p:txBody>
          <a:bodyPr wrap="square">
            <a:spAutoFit/>
          </a:bodyPr>
          <a:lstStyle/>
          <a:p>
            <a:pPr algn="ctr">
              <a:buNone/>
            </a:pPr>
            <a:r>
              <a:rPr lang="en-GB" sz="800" b="1" dirty="0">
                <a:effectLst/>
                <a:latin typeface="Calibri" panose="020F0502020204030204" pitchFamily="34" charset="0"/>
                <a:ea typeface="Calibri" panose="020F0502020204030204" pitchFamily="34" charset="0"/>
              </a:rPr>
              <a:t>This page has been left blank for any notes or supporting information.</a:t>
            </a:r>
            <a:endParaRPr lang="en-GB" sz="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60102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363b678-60bf-4518-ad7f-2c89fc9f69bf" xsi:nil="true"/>
    <lcf76f155ced4ddcb4097134ff3c332f xmlns="5a01d050-1ab3-4bab-8036-7385de48221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DDAE5718FDB045B41643AACFC70167" ma:contentTypeVersion="14" ma:contentTypeDescription="Create a new document." ma:contentTypeScope="" ma:versionID="646bc7cddd68e837e312b201f8bdd859">
  <xsd:schema xmlns:xsd="http://www.w3.org/2001/XMLSchema" xmlns:xs="http://www.w3.org/2001/XMLSchema" xmlns:p="http://schemas.microsoft.com/office/2006/metadata/properties" xmlns:ns2="5a01d050-1ab3-4bab-8036-7385de48221d" xmlns:ns3="e363b678-60bf-4518-ad7f-2c89fc9f69bf" targetNamespace="http://schemas.microsoft.com/office/2006/metadata/properties" ma:root="true" ma:fieldsID="a1b03a1d1c7fec45a0776a2d8f204571" ns2:_="" ns3:_="">
    <xsd:import namespace="5a01d050-1ab3-4bab-8036-7385de48221d"/>
    <xsd:import namespace="e363b678-60bf-4518-ad7f-2c89fc9f69b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01d050-1ab3-4bab-8036-7385de48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d0de0fb-00de-42d1-b6b5-1db818444ec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63b678-60bf-4518-ad7f-2c89fc9f69b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f69c4-29d5-4b48-8fdc-75a2da904323}" ma:internalName="TaxCatchAll" ma:showField="CatchAllData" ma:web="e363b678-60bf-4518-ad7f-2c89fc9f69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5479B9-8AC8-4424-855A-BCE579BB5882}">
  <ds:schemaRefs>
    <ds:schemaRef ds:uri="http://schemas.microsoft.com/sharepoint/v3/contenttype/forms"/>
  </ds:schemaRefs>
</ds:datastoreItem>
</file>

<file path=customXml/itemProps2.xml><?xml version="1.0" encoding="utf-8"?>
<ds:datastoreItem xmlns:ds="http://schemas.openxmlformats.org/officeDocument/2006/customXml" ds:itemID="{DA3D7A1E-4F92-484C-AE5E-7E34EEA5019E}">
  <ds:schemaRefs>
    <ds:schemaRef ds:uri="http://schemas.microsoft.com/office/2006/metadata/properties"/>
    <ds:schemaRef ds:uri="http://www.w3.org/2000/xmlns/"/>
    <ds:schemaRef ds:uri="e363b678-60bf-4518-ad7f-2c89fc9f69bf"/>
    <ds:schemaRef ds:uri="http://www.w3.org/2001/XMLSchema-instance"/>
    <ds:schemaRef ds:uri="5a01d050-1ab3-4bab-8036-7385de48221d"/>
    <ds:schemaRef ds:uri="http://schemas.microsoft.com/office/infopath/2007/PartnerControls"/>
  </ds:schemaRefs>
</ds:datastoreItem>
</file>

<file path=customXml/itemProps3.xml><?xml version="1.0" encoding="utf-8"?>
<ds:datastoreItem xmlns:ds="http://schemas.openxmlformats.org/officeDocument/2006/customXml" ds:itemID="{1903BF2B-23ED-46A8-8C1D-777DFE2CE6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01d050-1ab3-4bab-8036-7385de48221d"/>
    <ds:schemaRef ds:uri="e363b678-60bf-4518-ad7f-2c89fc9f6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107</TotalTime>
  <Words>2178</Words>
  <Application>Microsoft Office PowerPoint</Application>
  <PresentationFormat>Custom</PresentationFormat>
  <Paragraphs>367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Rock</dc:creator>
  <cp:lastModifiedBy>Sarah Cook</cp:lastModifiedBy>
  <cp:revision>163</cp:revision>
  <dcterms:created xsi:type="dcterms:W3CDTF">2025-10-08T18:09:30Z</dcterms:created>
  <dcterms:modified xsi:type="dcterms:W3CDTF">2026-10-02T08:56:46Z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0x01010089DDAE5718FDB045B41643AACFC70167</vt:lpwstr>
  </property>
</Properties>
</file>